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3" r:id="rId8"/>
    <p:sldId id="260" r:id="rId9"/>
    <p:sldId id="270" r:id="rId10"/>
    <p:sldId id="267" r:id="rId11"/>
    <p:sldId id="273" r:id="rId12"/>
    <p:sldId id="274" r:id="rId13"/>
    <p:sldId id="275" r:id="rId14"/>
    <p:sldId id="276" r:id="rId15"/>
    <p:sldId id="27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443" y="-159488"/>
            <a:ext cx="7060429" cy="7115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4330" y="2851876"/>
            <a:ext cx="8172567" cy="675409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Талисман </a:t>
            </a:r>
            <a:r>
              <a:rPr lang="en-US" sz="3600" b="1" dirty="0">
                <a:solidFill>
                  <a:schemeClr val="bg1"/>
                </a:solidFill>
              </a:rPr>
              <a:t>SQL</a:t>
            </a:r>
            <a:r>
              <a:rPr lang="ru-RU" sz="3600" b="1" dirty="0" smtClean="0">
                <a:solidFill>
                  <a:schemeClr val="bg1"/>
                </a:solidFill>
              </a:rPr>
              <a:t>: </a:t>
            </a:r>
            <a:r>
              <a:rPr lang="ru-RU" sz="3600" b="1" dirty="0" smtClean="0">
                <a:solidFill>
                  <a:schemeClr val="tx1"/>
                </a:solidFill>
              </a:rPr>
              <a:t>Учет платных услуг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81" y="486159"/>
            <a:ext cx="5132842" cy="1091186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129772" y="6076348"/>
            <a:ext cx="2498148" cy="436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www.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talisman-sql.ru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7" y="332509"/>
            <a:ext cx="8596668" cy="7065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</a:t>
            </a:r>
            <a:r>
              <a:rPr lang="ru-RU" sz="3200" b="1" dirty="0" smtClean="0">
                <a:solidFill>
                  <a:schemeClr val="bg1"/>
                </a:solidFill>
              </a:rPr>
              <a:t>услуг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8992" y="1498716"/>
            <a:ext cx="11010137" cy="598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По желанию заказчика программа может быть изменена и дополнена, отчеты могут быть скорректированы, дополнены, или созданы новые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35" y="233233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69730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7" y="332509"/>
            <a:ext cx="8596668" cy="7065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</a:t>
            </a:r>
            <a:r>
              <a:rPr lang="ru-RU" sz="3200" b="1" dirty="0" smtClean="0">
                <a:solidFill>
                  <a:schemeClr val="bg1"/>
                </a:solidFill>
              </a:rPr>
              <a:t>услуг позволяет: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39428" y="1487113"/>
            <a:ext cx="2289265" cy="62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75000"/>
                </a:schemeClr>
              </a:buClr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Директору </a:t>
            </a:r>
            <a:r>
              <a:rPr lang="ru-RU" b="1" dirty="0">
                <a:solidFill>
                  <a:schemeClr val="tx1"/>
                </a:solidFill>
              </a:rPr>
              <a:t>школы: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034" y="2222935"/>
            <a:ext cx="8596668" cy="3880773"/>
          </a:xfrm>
        </p:spPr>
        <p:txBody>
          <a:bodyPr/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Сократить до нуля задолженность перед поставщиками платных услуг (Комбинатом школьного </a:t>
            </a:r>
            <a:r>
              <a:rPr lang="ru-RU" dirty="0" smtClean="0">
                <a:solidFill>
                  <a:schemeClr val="tx1"/>
                </a:solidFill>
              </a:rPr>
              <a:t>питания (КШП) </a:t>
            </a:r>
            <a:r>
              <a:rPr lang="ru-RU" dirty="0">
                <a:solidFill>
                  <a:schemeClr val="tx1"/>
                </a:solidFill>
              </a:rPr>
              <a:t>и другими).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Исключить возможность появления невыясненных и потерянных платежей.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Экономить бумагу и средства при переходе на электронное дистанционное обслуживание (работа без бумажных квитанций – онлайн оплата, родитель может скачать квитанцию с сайта).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Разгрузить ответственных за </a:t>
            </a:r>
            <a:r>
              <a:rPr lang="ru-RU" dirty="0" smtClean="0">
                <a:solidFill>
                  <a:schemeClr val="tx1"/>
                </a:solidFill>
              </a:rPr>
              <a:t>питание и классных руководителей </a:t>
            </a:r>
            <a:r>
              <a:rPr lang="ru-RU" dirty="0">
                <a:solidFill>
                  <a:schemeClr val="tx1"/>
                </a:solidFill>
              </a:rPr>
              <a:t>путем автоматизации начислений за питание и сбора оплат.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Повысить престиж обучения в данной школе.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Обеспечить лояльность </a:t>
            </a:r>
            <a:r>
              <a:rPr lang="ru-RU" dirty="0" smtClean="0">
                <a:solidFill>
                  <a:schemeClr val="tx1"/>
                </a:solidFill>
              </a:rPr>
              <a:t>родителей </a:t>
            </a:r>
            <a:r>
              <a:rPr lang="ru-RU" dirty="0">
                <a:solidFill>
                  <a:schemeClr val="tx1"/>
                </a:solidFill>
              </a:rPr>
              <a:t>к руководству школы.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48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7" y="332509"/>
            <a:ext cx="8596668" cy="7065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</a:t>
            </a:r>
            <a:r>
              <a:rPr lang="ru-RU" sz="3200" b="1" dirty="0" smtClean="0">
                <a:solidFill>
                  <a:schemeClr val="bg1"/>
                </a:solidFill>
              </a:rPr>
              <a:t>услуг позволяет: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75993" y="1487113"/>
            <a:ext cx="4416136" cy="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Ответственному </a:t>
            </a:r>
            <a:r>
              <a:rPr lang="ru-RU" b="1" dirty="0" smtClean="0">
                <a:solidFill>
                  <a:schemeClr val="tx1"/>
                </a:solidFill>
              </a:rPr>
              <a:t>за питание </a:t>
            </a:r>
            <a:r>
              <a:rPr lang="ru-RU" b="1" dirty="0">
                <a:solidFill>
                  <a:schemeClr val="tx1"/>
                </a:solidFill>
              </a:rPr>
              <a:t>в школе: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" y="2022050"/>
            <a:ext cx="11149446" cy="4576177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Экономить время и уменьшить трудозатраты за счет сокращения ручной работы.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Вести учет питания, платных услуг и задолженности по каждому ученику.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Рассчитывать десятью различными методиками суммы за питание (аванс, предоплата, по факту и т.д.).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Автоматически формировать и распечатывать квитанции с </a:t>
            </a:r>
            <a:r>
              <a:rPr lang="en-US" dirty="0">
                <a:solidFill>
                  <a:schemeClr val="tx1"/>
                </a:solidFill>
              </a:rPr>
              <a:t>QR</a:t>
            </a:r>
            <a:r>
              <a:rPr lang="ru-RU" dirty="0">
                <a:solidFill>
                  <a:schemeClr val="tx1"/>
                </a:solidFill>
              </a:rPr>
              <a:t>-кодом.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Выгружать начисления за питание и другие платные услуги в банк и в КШП.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Загрузить </a:t>
            </a:r>
            <a:r>
              <a:rPr lang="ru-RU" dirty="0">
                <a:solidFill>
                  <a:schemeClr val="tx1"/>
                </a:solidFill>
              </a:rPr>
              <a:t>из банка и автоматически разнести оплаты по каждому ученику.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Быстро </a:t>
            </a:r>
            <a:r>
              <a:rPr lang="ru-RU" dirty="0">
                <a:solidFill>
                  <a:schemeClr val="tx1"/>
                </a:solidFill>
              </a:rPr>
              <a:t>и легко проводить сверку расчетов с поставщиками платных услуг.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Вносить льготы и автоматически контролировать срок их действия.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Формировать </a:t>
            </a:r>
            <a:r>
              <a:rPr lang="ru-RU" dirty="0">
                <a:solidFill>
                  <a:schemeClr val="tx1"/>
                </a:solidFill>
              </a:rPr>
              <a:t>необходимую отчетность (отчет по платежам, движения по лицевому счету ученика, оборотная ведомость за период, итог с компенсациями за период, отчет по выбывшим ученикам и т.д.).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Добавлять различные группы питающихся и вести учет в разрезе этих групп.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Вести реестр больничных листов учеников.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Собирать жалобы от </a:t>
            </a:r>
            <a:r>
              <a:rPr lang="ru-RU" dirty="0" smtClean="0">
                <a:solidFill>
                  <a:schemeClr val="tx1"/>
                </a:solidFill>
              </a:rPr>
              <a:t>родителей </a:t>
            </a:r>
            <a:r>
              <a:rPr lang="ru-RU" dirty="0">
                <a:solidFill>
                  <a:schemeClr val="tx1"/>
                </a:solidFill>
              </a:rPr>
              <a:t>через сайт, что позволяет экономить время и нервы.</a:t>
            </a:r>
          </a:p>
        </p:txBody>
      </p:sp>
    </p:spTree>
    <p:extLst>
      <p:ext uri="{BB962C8B-B14F-4D97-AF65-F5344CB8AC3E}">
        <p14:creationId xmlns:p14="http://schemas.microsoft.com/office/powerpoint/2010/main" val="280947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7" y="332509"/>
            <a:ext cx="8596668" cy="7065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</a:t>
            </a:r>
            <a:r>
              <a:rPr lang="ru-RU" sz="3200" b="1" dirty="0" smtClean="0">
                <a:solidFill>
                  <a:schemeClr val="bg1"/>
                </a:solidFill>
              </a:rPr>
              <a:t>услуг позволяет: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29291" y="1603814"/>
            <a:ext cx="2109538" cy="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Директору КШП: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4370" y="2707849"/>
            <a:ext cx="6899380" cy="182258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Ускорить </a:t>
            </a:r>
            <a:r>
              <a:rPr lang="ru-RU" dirty="0">
                <a:solidFill>
                  <a:schemeClr val="tx1"/>
                </a:solidFill>
              </a:rPr>
              <a:t>и упорядочить поступление платежей за питание.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Видеть </a:t>
            </a:r>
            <a:r>
              <a:rPr lang="ru-RU" dirty="0">
                <a:solidFill>
                  <a:schemeClr val="tx1"/>
                </a:solidFill>
              </a:rPr>
              <a:t>начисления за питание по каждой школе.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Быстро </a:t>
            </a:r>
            <a:r>
              <a:rPr lang="ru-RU" dirty="0">
                <a:solidFill>
                  <a:schemeClr val="tx1"/>
                </a:solidFill>
              </a:rPr>
              <a:t>и легко проводить сверку расчетов со школами.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Легко </a:t>
            </a:r>
            <a:r>
              <a:rPr lang="ru-RU" dirty="0">
                <a:solidFill>
                  <a:schemeClr val="tx1"/>
                </a:solidFill>
              </a:rPr>
              <a:t>планировать свои расходы и доходы.</a:t>
            </a:r>
          </a:p>
        </p:txBody>
      </p:sp>
    </p:spTree>
    <p:extLst>
      <p:ext uri="{BB962C8B-B14F-4D97-AF65-F5344CB8AC3E}">
        <p14:creationId xmlns:p14="http://schemas.microsoft.com/office/powerpoint/2010/main" val="14859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7" y="332509"/>
            <a:ext cx="8596668" cy="7065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</a:t>
            </a:r>
            <a:r>
              <a:rPr lang="ru-RU" sz="3200" b="1" dirty="0" smtClean="0">
                <a:solidFill>
                  <a:schemeClr val="bg1"/>
                </a:solidFill>
              </a:rPr>
              <a:t>услуг позволяет: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87914" y="1603814"/>
            <a:ext cx="1392291" cy="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Родителю: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790" y="2415128"/>
            <a:ext cx="10307782" cy="338743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Оплатить на сайте картой любого банка за питание своего ребенка.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Быстро </a:t>
            </a:r>
            <a:r>
              <a:rPr lang="ru-RU" dirty="0">
                <a:solidFill>
                  <a:schemeClr val="tx1"/>
                </a:solidFill>
              </a:rPr>
              <a:t>и просто скачать и оплатить квитанцию за услуги питания ребенка через интернет.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Моментально и безошибочно оплатить квитанцию с </a:t>
            </a:r>
            <a:r>
              <a:rPr lang="en-US" dirty="0">
                <a:solidFill>
                  <a:schemeClr val="tx1"/>
                </a:solidFill>
              </a:rPr>
              <a:t>QR</a:t>
            </a:r>
            <a:r>
              <a:rPr lang="ru-RU" dirty="0">
                <a:solidFill>
                  <a:schemeClr val="tx1"/>
                </a:solidFill>
              </a:rPr>
              <a:t>-кодом за услуги питания ученика в терминалах и кассах банка. 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 онлайн режиме на сайте видеть и контролировать сумму начислений и оплат за питание и другие платные услуги</a:t>
            </a:r>
            <a:r>
              <a:rPr lang="ru-RU" dirty="0" smtClean="0">
                <a:solidFill>
                  <a:schemeClr val="tx1"/>
                </a:solidFill>
              </a:rPr>
              <a:t>.	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Сверять </a:t>
            </a:r>
            <a:r>
              <a:rPr lang="ru-RU" dirty="0">
                <a:solidFill>
                  <a:schemeClr val="tx1"/>
                </a:solidFill>
              </a:rPr>
              <a:t>информацию о полученных услугах, используя табель посещаемости на сайте.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Подавать через сайт жалобы по неверно заполненному табелю посещаемости или неверным начислениям, что позволяет экономить личное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4530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7" y="332509"/>
            <a:ext cx="8596668" cy="70658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</a:t>
            </a:r>
            <a:r>
              <a:rPr lang="ru-RU" sz="3200" b="1" dirty="0" smtClean="0">
                <a:solidFill>
                  <a:schemeClr val="bg1"/>
                </a:solidFill>
              </a:rPr>
              <a:t>услуг успешно используют: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380" y="2165520"/>
            <a:ext cx="2720452" cy="2999603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Школа № 71</a:t>
            </a:r>
            <a:endParaRPr lang="ru-RU" sz="2100" dirty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>
                <a:solidFill>
                  <a:schemeClr val="tx1"/>
                </a:solidFill>
              </a:rPr>
              <a:t>Школа № </a:t>
            </a:r>
            <a:r>
              <a:rPr lang="ru-RU" sz="2100" dirty="0" smtClean="0">
                <a:solidFill>
                  <a:schemeClr val="tx1"/>
                </a:solidFill>
              </a:rPr>
              <a:t>10</a:t>
            </a:r>
            <a:endParaRPr lang="ru-RU" sz="2100" dirty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>
                <a:solidFill>
                  <a:schemeClr val="tx1"/>
                </a:solidFill>
              </a:rPr>
              <a:t>Школа № </a:t>
            </a:r>
            <a:r>
              <a:rPr lang="ru-RU" sz="2100" dirty="0" smtClean="0">
                <a:solidFill>
                  <a:schemeClr val="tx1"/>
                </a:solidFill>
              </a:rPr>
              <a:t>51</a:t>
            </a:r>
            <a:endParaRPr lang="ru-RU" sz="21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Школа </a:t>
            </a:r>
            <a:r>
              <a:rPr lang="ru-RU" sz="2100" dirty="0">
                <a:solidFill>
                  <a:schemeClr val="tx1"/>
                </a:solidFill>
              </a:rPr>
              <a:t>№ </a:t>
            </a:r>
            <a:r>
              <a:rPr lang="ru-RU" sz="2100" dirty="0" smtClean="0">
                <a:solidFill>
                  <a:schemeClr val="tx1"/>
                </a:solidFill>
              </a:rPr>
              <a:t>98</a:t>
            </a:r>
            <a:endParaRPr lang="ru-RU" sz="21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>
                <a:solidFill>
                  <a:schemeClr val="tx1"/>
                </a:solidFill>
              </a:rPr>
              <a:t>Школа № </a:t>
            </a:r>
            <a:r>
              <a:rPr lang="ru-RU" sz="2100" dirty="0" smtClean="0">
                <a:solidFill>
                  <a:schemeClr val="tx1"/>
                </a:solidFill>
              </a:rPr>
              <a:t>53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>
                <a:solidFill>
                  <a:schemeClr val="tx1"/>
                </a:solidFill>
              </a:rPr>
              <a:t>Школа № </a:t>
            </a:r>
            <a:r>
              <a:rPr lang="ru-RU" sz="2100" dirty="0" smtClean="0">
                <a:solidFill>
                  <a:schemeClr val="tx1"/>
                </a:solidFill>
              </a:rPr>
              <a:t>61</a:t>
            </a:r>
            <a:endParaRPr lang="ru-RU" sz="210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01985" y="2165521"/>
            <a:ext cx="2580410" cy="299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Школа № 2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Школа № 19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Школа № 94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Лицей № 12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Гимназия № 18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chemeClr val="tx1"/>
                </a:solidFill>
              </a:rPr>
              <a:t>Гимназия № 88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2380" y="5423318"/>
            <a:ext cx="8983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ru-RU" dirty="0"/>
              <a:t>А также </a:t>
            </a:r>
            <a:r>
              <a:rPr lang="ru-RU" dirty="0" smtClean="0"/>
              <a:t>программа успешно внедрена и работает в школах </a:t>
            </a:r>
            <a:r>
              <a:rPr lang="ru-RU" dirty="0"/>
              <a:t>Краснодарского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207728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84" y="-2069226"/>
            <a:ext cx="12300284" cy="123116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883" y="593102"/>
            <a:ext cx="7981950" cy="8035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Контактные данные: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43524" y="2753091"/>
            <a:ext cx="8596668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Телефоны: +7-900-25-900-60, (861)275-30-50; +7-918-440-18-18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</a:rPr>
              <a:t>automatcenter</a:t>
            </a:r>
            <a:r>
              <a:rPr lang="ru-RU" b="1" dirty="0">
                <a:solidFill>
                  <a:schemeClr val="bg1"/>
                </a:solidFill>
              </a:rPr>
              <a:t>@</a:t>
            </a:r>
            <a:r>
              <a:rPr lang="en-US" b="1" dirty="0">
                <a:solidFill>
                  <a:schemeClr val="bg1"/>
                </a:solidFill>
              </a:rPr>
              <a:t>mail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r>
              <a:rPr lang="en-US" b="1" dirty="0" err="1" smtClean="0">
                <a:solidFill>
                  <a:schemeClr val="bg1"/>
                </a:solidFill>
              </a:rPr>
              <a:t>ru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350042 г. Краснодар ул. Садовая, д.166/1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8" y="327404"/>
            <a:ext cx="859666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Схема 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994" y="1263315"/>
            <a:ext cx="6702135" cy="5594685"/>
          </a:xfrm>
        </p:spPr>
      </p:pic>
    </p:spTree>
    <p:extLst>
      <p:ext uri="{BB962C8B-B14F-4D97-AF65-F5344CB8AC3E}">
        <p14:creationId xmlns:p14="http://schemas.microsoft.com/office/powerpoint/2010/main" val="403173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15636"/>
            <a:ext cx="12215876" cy="16789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8" y="327404"/>
            <a:ext cx="859666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Учет платных </a:t>
            </a:r>
            <a:r>
              <a:rPr lang="ru-RU" b="1" dirty="0" smtClean="0">
                <a:solidFill>
                  <a:schemeClr val="bg1"/>
                </a:solidFill>
              </a:rPr>
              <a:t>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869" y="1486093"/>
            <a:ext cx="10536381" cy="1267691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Программа позволяет </a:t>
            </a:r>
            <a:r>
              <a:rPr lang="ru-RU" dirty="0" smtClean="0">
                <a:solidFill>
                  <a:schemeClr val="tx1"/>
                </a:solidFill>
              </a:rPr>
              <a:t>конвертировать (загрузить) </a:t>
            </a:r>
            <a:r>
              <a:rPr lang="ru-RU" dirty="0">
                <a:solidFill>
                  <a:schemeClr val="tx1"/>
                </a:solidFill>
              </a:rPr>
              <a:t>список учеников из Сетевого Города. Каждому ученику автоматически присваивается уникальный номер лицевого счета, который используется банками для проведения оплат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7" y="2514795"/>
            <a:ext cx="6216771" cy="3491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91" y="2976562"/>
            <a:ext cx="6687541" cy="35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333" y="339436"/>
            <a:ext cx="859666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Учет платных 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64" y="1347536"/>
            <a:ext cx="11450781" cy="1080654"/>
          </a:xfrm>
        </p:spPr>
        <p:txBody>
          <a:bodyPr>
            <a:normAutofit/>
          </a:bodyPr>
          <a:lstStyle/>
          <a:p>
            <a:pPr lvl="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Программа имеет возможность расчета суммы начисления по услугам десятью </a:t>
            </a:r>
            <a:r>
              <a:rPr lang="ru-RU">
                <a:solidFill>
                  <a:schemeClr val="tx1"/>
                </a:solidFill>
              </a:rPr>
              <a:t>различными </a:t>
            </a:r>
            <a:r>
              <a:rPr lang="ru-RU" smtClean="0">
                <a:solidFill>
                  <a:schemeClr val="tx1"/>
                </a:solidFill>
              </a:rPr>
              <a:t>методиками и </a:t>
            </a:r>
            <a:r>
              <a:rPr lang="ru-RU" dirty="0">
                <a:solidFill>
                  <a:schemeClr val="tx1"/>
                </a:solidFill>
              </a:rPr>
              <a:t>формирования квитанции с рассчитанной </a:t>
            </a:r>
            <a:r>
              <a:rPr lang="ru-RU">
                <a:solidFill>
                  <a:schemeClr val="tx1"/>
                </a:solidFill>
              </a:rPr>
              <a:t>суммой </a:t>
            </a:r>
            <a:r>
              <a:rPr lang="ru-RU" smtClean="0">
                <a:solidFill>
                  <a:schemeClr val="tx1"/>
                </a:solidFill>
              </a:rPr>
              <a:t>и с </a:t>
            </a:r>
            <a:r>
              <a:rPr lang="ru-RU" dirty="0">
                <a:solidFill>
                  <a:schemeClr val="tx1"/>
                </a:solidFill>
              </a:rPr>
              <a:t>QR-кодом для автоматизации считывания всей информации и быстрой оплаты в терминалах и кассах </a:t>
            </a:r>
            <a:r>
              <a:rPr lang="ru-RU" dirty="0" smtClean="0">
                <a:solidFill>
                  <a:schemeClr val="tx1"/>
                </a:solidFill>
              </a:rPr>
              <a:t>банка: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45" y="3241963"/>
            <a:ext cx="3754284" cy="254248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79318" y="2498737"/>
            <a:ext cx="7969827" cy="4218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Фактическая сумма за месяц (ФАКТ ЗА ПЕРИОД).</a:t>
            </a: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Текущая задолженность с учетом оплат (ФАКТ САЛЬДО).</a:t>
            </a: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Фактическая сумма начислений за вычетом квитанций на аванс (ФАКТ БЕЗ АВАНСА).</a:t>
            </a: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Предоплата за месяц без учета пропусков за предыдущий период (ПРЕДОПЛАТА ЧИСТАЯ). </a:t>
            </a: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Предоплата за месяц с учетом пропуском за предыдущий период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ПРЕДОПЛАТА С ПЕРЕСЧЕТОМ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Предоплата за </a:t>
            </a:r>
            <a:r>
              <a:rPr lang="ru-RU" dirty="0" smtClean="0">
                <a:solidFill>
                  <a:schemeClr val="tx1"/>
                </a:solidFill>
              </a:rPr>
              <a:t>период минус пропуски за выбранный период </a:t>
            </a:r>
            <a:r>
              <a:rPr lang="ru-RU" dirty="0">
                <a:solidFill>
                  <a:schemeClr val="tx1"/>
                </a:solidFill>
              </a:rPr>
              <a:t>(ПРЕДОПЛАТА С </a:t>
            </a:r>
            <a:r>
              <a:rPr lang="ru-RU" dirty="0" smtClean="0">
                <a:solidFill>
                  <a:schemeClr val="tx1"/>
                </a:solidFill>
              </a:rPr>
              <a:t>ИЗМЕНЯЕМЫМ ПЕРИОДОМ ПЕРЕСЧЕТА).</a:t>
            </a:r>
            <a:endParaRPr lang="ru-RU" dirty="0">
              <a:solidFill>
                <a:schemeClr val="tx1"/>
              </a:solidFill>
            </a:endParaRP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Предоплата за месяц с учетом пропусков за предыдущий период, плюс текущая задолженность (ПРЕДОПЛАТА ПОЛНАЯ).</a:t>
            </a: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Предоплата за месяц с учетом пропусков за предыдущий период, за вычетом квитанции аванса (ПРЕДОПЛАТА С ПЕРЕСЧЕТОМ БЕЗ АВАНСА).</a:t>
            </a: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Фиксированная сумма аванса вносимая пользователем (АВАНС ФИКСИРОВАННЫЙ).</a:t>
            </a:r>
          </a:p>
          <a:p>
            <a:pPr lvl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Ввод суммы вручную на конкретного человека (ВВОД ВРУЧНУЮ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333" y="335516"/>
            <a:ext cx="859666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Учет платных 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135" y="1476252"/>
            <a:ext cx="10681854" cy="1097609"/>
          </a:xfrm>
        </p:spPr>
        <p:txBody>
          <a:bodyPr>
            <a:normAutofit/>
          </a:bodyPr>
          <a:lstStyle/>
          <a:p>
            <a:pPr lvl="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Также, программа позволяет работать без квитанций, по балансу лицевого счета. На лицевой счет родители переводят сумму, и затем из этой суммы списывается цена обеда. При приближении баланса счета к нулю уведомляют родителей, чтобы они пополнили счет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61" y="2573861"/>
            <a:ext cx="7639690" cy="40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8" y="335516"/>
            <a:ext cx="8596668" cy="8035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услуг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843" y="1442343"/>
            <a:ext cx="10074439" cy="916957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Программа </a:t>
            </a:r>
            <a:r>
              <a:rPr lang="ru-RU" dirty="0">
                <a:solidFill>
                  <a:schemeClr val="tx1"/>
                </a:solidFill>
              </a:rPr>
              <a:t>поддерживает электронный документооборот с банками: производит выгрузку начислений по всей школе в банк и загрузку из банка поступивших оплат по лицевому счету ученика.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2" y="2639291"/>
            <a:ext cx="10074440" cy="35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8" y="364226"/>
            <a:ext cx="859666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Учет платных 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032" y="1556276"/>
            <a:ext cx="9426057" cy="803931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Программа </a:t>
            </a:r>
            <a:r>
              <a:rPr lang="ru-RU" dirty="0">
                <a:solidFill>
                  <a:schemeClr val="tx1"/>
                </a:solidFill>
              </a:rPr>
              <a:t>позволяет заполнять табель о пользовании услугами онлайн, на сайте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0" y="2504752"/>
            <a:ext cx="10811442" cy="36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8" y="342900"/>
            <a:ext cx="8596668" cy="8021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Учет платных услуг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73" y="1501851"/>
            <a:ext cx="10903977" cy="930808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 личном кабинете программы родители могут оплатить услуги за питание онлайн, картой любого банка, либо скачать квитанцию с сайта и оплатить в отделении банка, а также просмотреть историю начислений и оплат по услугам.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68" y="2671195"/>
            <a:ext cx="8951585" cy="39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5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6" y="-426226"/>
            <a:ext cx="12215876" cy="1689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85" y="3428975"/>
            <a:ext cx="6481279" cy="3128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7" y="2036593"/>
            <a:ext cx="5928998" cy="2784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28" y="332028"/>
            <a:ext cx="859666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Учет платных услуг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423347"/>
            <a:ext cx="11149445" cy="598221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Программа позволяет формировать различные отчеты, с выборкой по периодам и другим параметрам: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1637" y="4836383"/>
            <a:ext cx="4936148" cy="1715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/>
              <a:t>Отчет по платежам.</a:t>
            </a:r>
            <a:endParaRPr lang="ru-RU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Итог </a:t>
            </a:r>
            <a:r>
              <a:rPr lang="ru-RU" dirty="0"/>
              <a:t>за месяц.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Итог </a:t>
            </a:r>
            <a:r>
              <a:rPr lang="ru-RU" dirty="0"/>
              <a:t>с компенсацией за период.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Движения </a:t>
            </a:r>
            <a:r>
              <a:rPr lang="ru-RU" dirty="0"/>
              <a:t>по ЛС (лицевому счету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665455" y="1798048"/>
            <a:ext cx="4936148" cy="163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Оборотная </a:t>
            </a:r>
            <a:r>
              <a:rPr lang="ru-RU" dirty="0"/>
              <a:t>ведомость за период.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Пропуски </a:t>
            </a:r>
            <a:r>
              <a:rPr lang="ru-RU" dirty="0"/>
              <a:t>(больничные) за период.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Отчет </a:t>
            </a:r>
            <a:r>
              <a:rPr lang="ru-RU" dirty="0"/>
              <a:t>по выбывшим (окончившим).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Даты </a:t>
            </a:r>
            <a:r>
              <a:rPr lang="ru-RU" dirty="0"/>
              <a:t>окончания льгот (скидок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56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3890</TotalTime>
  <Words>878</Words>
  <Application>Microsoft Office PowerPoint</Application>
  <PresentationFormat>Широкоэкранный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Грань</vt:lpstr>
      <vt:lpstr>Талисман SQL: Учет платных услуг</vt:lpstr>
      <vt:lpstr>Схема работы: </vt:lpstr>
      <vt:lpstr>Учет платных услуг </vt:lpstr>
      <vt:lpstr>Учет платных услуг </vt:lpstr>
      <vt:lpstr>Учет платных услуг </vt:lpstr>
      <vt:lpstr>Учет платных услуг </vt:lpstr>
      <vt:lpstr>Учет платных услуг </vt:lpstr>
      <vt:lpstr>Учет платных услуг </vt:lpstr>
      <vt:lpstr>Учет платных услуг </vt:lpstr>
      <vt:lpstr>Учет платных услуг </vt:lpstr>
      <vt:lpstr>Учет платных услуг позволяет: </vt:lpstr>
      <vt:lpstr>Учет платных услуг позволяет: </vt:lpstr>
      <vt:lpstr>Учет платных услуг позволяет: </vt:lpstr>
      <vt:lpstr>Учет платных услуг позволяет: </vt:lpstr>
      <vt:lpstr>Учет платных услуг успешно используют: </vt:lpstr>
      <vt:lpstr>Контактные данные: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Талисман SQL: Учет платных услуг</dc:title>
  <dc:creator>Виктория</dc:creator>
  <cp:lastModifiedBy>Виктория</cp:lastModifiedBy>
  <cp:revision>143</cp:revision>
  <dcterms:created xsi:type="dcterms:W3CDTF">2017-06-09T11:23:44Z</dcterms:created>
  <dcterms:modified xsi:type="dcterms:W3CDTF">2017-08-23T15:21:08Z</dcterms:modified>
</cp:coreProperties>
</file>